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92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056102"/>
            <a:ext cx="6876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Московский физико-технический институт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8201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Выполнили: Копцев Савелий, Жданов Максим, Насилков Георгий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648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Долгопрудный, 2025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DA2F5F-76CF-FE59-195B-57447E1E97E2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468"/>
            <a:ext cx="1089576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измерений давлений 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5506"/>
            <a:ext cx="6244709" cy="2627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7836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физической нагрузки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095506"/>
            <a:ext cx="6244709" cy="27276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078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физической нагрузки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B461BC3-68CB-1F88-4DC6-1F138A5BEA3C}"/>
              </a:ext>
            </a:extLst>
          </p:cNvPr>
          <p:cNvSpPr/>
          <p:nvPr/>
        </p:nvSpPr>
        <p:spPr>
          <a:xfrm>
            <a:off x="12679052" y="7334054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971764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измерения пульса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1689"/>
            <a:ext cx="6244709" cy="4755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9207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физической нагрузки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81689"/>
            <a:ext cx="6244709" cy="4730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70671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физической нагрузки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DD024F-4A4C-5E98-EDE4-98B4103CC45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76" y="2701409"/>
            <a:ext cx="5564267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Итоги работы и выводы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569476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355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39" y="3865602"/>
            <a:ext cx="219670" cy="219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55" y="4382214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Пульс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7355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Спокойное состояние: 84 уд/мин. Возбужденное состояние: 96 уд/мин.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520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4399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8583" y="3865602"/>
            <a:ext cx="219670" cy="219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4399" y="4382214"/>
            <a:ext cx="313932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74399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7,7 м/с.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9476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7355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9" y="5648087"/>
            <a:ext cx="219670" cy="2196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7355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Давление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7355" y="6566416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Систолическое: 116/127 мм рт. ст. Диастолическое: 72/80 мм рт. ст.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520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4399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8583" y="5648087"/>
            <a:ext cx="219670" cy="21967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4399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74399" y="6566416"/>
            <a:ext cx="6308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Оценивается по скорости пульсовой волны, она примерно равна 0.5 МПа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69476" y="7350443"/>
            <a:ext cx="1349144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Методика измерения пульса показала свою работоспособность. </a:t>
            </a:r>
            <a:endParaRPr lang="en-US" sz="12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7C4EB1-6748-FC9B-8E1F-52502609FE3E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Введение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152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данной работе мы измеряем давление и пульс с помощью аналогового тонометра, преобразуя данные в цифровой сигнал для анализа и визуализации.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4849" y="761762"/>
            <a:ext cx="9331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Цели и задачи исследования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428667" y="2403277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3727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610" y="22671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25934" y="2970252"/>
            <a:ext cx="515338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5961" y="3530203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колебаний давления в артериях.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403277"/>
            <a:ext cx="6408063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3727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33" y="22671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568059" y="2970252"/>
            <a:ext cx="43764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1051084" y="353020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скорости распространения волны по сосудам.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667" y="4944070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428667" y="49135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292417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610" y="480798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18671" y="55110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7685961" y="6070997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состояния сосудистой системы.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4944070"/>
            <a:ext cx="6408063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9135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733" y="4807982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590330" y="5511046"/>
            <a:ext cx="335422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1051084" y="6070997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Расчет частоты сердечных сокращений.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8782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этих целей необходимо подготовить и откалибровать установку, провести измерения в различных состояниях и обработать данные.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4ED84F-B988-A703-3E67-DAAC5E06ADB4}"/>
              </a:ext>
            </a:extLst>
          </p:cNvPr>
          <p:cNvSpPr/>
          <p:nvPr/>
        </p:nvSpPr>
        <p:spPr>
          <a:xfrm>
            <a:off x="12679052" y="7536656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768447"/>
            <a:ext cx="12487037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Теоретические основы: Циркуляция крови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2828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7002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93984" y="4881205"/>
            <a:ext cx="521612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Малый круг кровообращения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3984" y="5468183"/>
            <a:ext cx="579215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Кровь движется из сердца в легкие для насыщения кислородом и выведения углекислого газа.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4264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437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15419" y="4881205"/>
            <a:ext cx="559772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Большой круг кровообращения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15419" y="5468183"/>
            <a:ext cx="579215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Обогащенная кислородом кровь возвращается в сердце и выталкивается в аорту, распределяясь по всему телу.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828" y="6505932"/>
            <a:ext cx="1318474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Пульс — это ритмичные колебания стенок артерий, вызванные сокращениями сердца. Нормальное артериальное давление: 120/80 мм рт. ст.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FC3C48-9C68-335D-2841-F269D0145BC7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842129"/>
            <a:ext cx="12896255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измерений: От аналога к цифре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2713" y="2161818"/>
            <a:ext cx="7665125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в манжете тонометра преобразуется датчиком давления в электрическое напряжение. Этот аналоговый сигнал затем оцифровывается с помощью АЦП для компьютерного анализа.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215164"/>
            <a:ext cx="415206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Используемые программы: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2713" y="3832146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1: Калибровка (напряжение от давления).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186833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2: Измерение напряжения от времени.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541520"/>
            <a:ext cx="766512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3: Построение графика давления от времени и выделение пульса.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7" y="2210276"/>
            <a:ext cx="4935141" cy="49351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0DED75-F59C-807F-8ED1-ACE2C418D5E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262" y="448866"/>
            <a:ext cx="7085648" cy="6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Экспериментальная установка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2" y="1487329"/>
            <a:ext cx="6478786" cy="66317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11" y="1299620"/>
            <a:ext cx="4233332" cy="5158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262" y="8486299"/>
            <a:ext cx="13487876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635E-2E61-5301-F4B5-3B3AB31AA921}"/>
              </a:ext>
            </a:extLst>
          </p:cNvPr>
          <p:cNvSpPr txBox="1"/>
          <p:nvPr/>
        </p:nvSpPr>
        <p:spPr>
          <a:xfrm>
            <a:off x="7656910" y="6641782"/>
            <a:ext cx="553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49CE3B-3A01-A761-427A-095F9773DBE9}"/>
              </a:ext>
            </a:extLst>
          </p:cNvPr>
          <p:cNvSpPr/>
          <p:nvPr/>
        </p:nvSpPr>
        <p:spPr>
          <a:xfrm>
            <a:off x="12839308" y="7721868"/>
            <a:ext cx="1668544" cy="507732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733" y="624483"/>
            <a:ext cx="9307592" cy="846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обработки данных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326" y="1924526"/>
            <a:ext cx="1132999" cy="13596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6022" y="2151102"/>
            <a:ext cx="33517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075" y="2710458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Выделение 10-секундного отрезка графика, подсчет периодов и умножение на 6.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326" y="3284220"/>
            <a:ext cx="1132999" cy="1359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04465" y="3510796"/>
            <a:ext cx="437328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075" y="4070152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Деление роста человека на время между систолическим и диастолическим пиками.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326" y="4643914"/>
            <a:ext cx="1132999" cy="1359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20200" y="4870490"/>
            <a:ext cx="32575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075" y="5429845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Прямая зависимость от скорости пульсовой волны: чем выше скорость, тем жестче сосуды.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326" y="6003608"/>
            <a:ext cx="1132999" cy="1601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88586" y="6230183"/>
            <a:ext cx="378916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давления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075" y="6789539"/>
            <a:ext cx="1168467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 и диастолическое давление фиксируется по колебаниям стрелки манометра и ощущениям испытуемого.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21C382-A938-B5F0-32C7-8131DC608443}"/>
              </a:ext>
            </a:extLst>
          </p:cNvPr>
          <p:cNvSpPr/>
          <p:nvPr/>
        </p:nvSpPr>
        <p:spPr>
          <a:xfrm>
            <a:off x="12704326" y="7721868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02707"/>
            <a:ext cx="6351984" cy="76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Калибровка давления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16875" y="1877735"/>
            <a:ext cx="13196649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точности измерений давления в манжете, мы проводим тщательную калибровку датчика. Этот процесс устанавливает точное соответствие между электрическим сигналом, генерируемым датчиком, и фактическим давлением в манжете.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875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875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16875" y="3390424"/>
            <a:ext cx="296775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Подготовка системы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16875" y="3895963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Датчик давления подключается к аналогово-цифровому преобразователю (АЦП), который затем соединяется с персональным компьютером для записи данных.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594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594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417594" y="3390424"/>
            <a:ext cx="3277433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Эталонные измерения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17594" y="3895963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манжету, соединенную с датчиком, подается известное давление, контролируемое с помощью высокоточного механического манометра. Этот процесс повторяется для различных значений давления.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875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6875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716875" y="5802868"/>
            <a:ext cx="2944297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Сбор данных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16875" y="6308408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эталонного значения давления фиксируются соответствующие показания напряжения от датчика, формируя набор "давление-напряжение".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594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594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594" y="5802868"/>
            <a:ext cx="523922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Построение калибровочной кривой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417594" y="6308408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Полученные данные используются для построения графика зависимости напряжения от давления, что позволяет программно переводить измеренные напряжения в точные значения давления.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1DF9B2A-9B03-DD4B-821F-F23849EF579B}"/>
              </a:ext>
            </a:extLst>
          </p:cNvPr>
          <p:cNvSpPr/>
          <p:nvPr/>
        </p:nvSpPr>
        <p:spPr>
          <a:xfrm>
            <a:off x="12679052" y="7343481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81" y="905470"/>
            <a:ext cx="125943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калибровки: График зависимости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5681" y="2029539"/>
            <a:ext cx="1325903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сбора данных "давление-напряжение" следующим шагом является построение графиков, которые визуализируют эту зависимость и служат основой для точного преобразования измерений.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681" y="2955131"/>
            <a:ext cx="1582579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7" y="2979658"/>
            <a:ext cx="5681662" cy="412408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7CC25-5CCB-77A2-BEB0-F4B02284440B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615</Words>
  <Application>Microsoft Office PowerPoint</Application>
  <PresentationFormat>Произвольный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Marcellus</vt:lpstr>
      <vt:lpstr>Marcellus Light</vt:lpstr>
      <vt:lpstr>Montserrat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MIPT</dc:creator>
  <cp:lastModifiedBy>MIPT</cp:lastModifiedBy>
  <cp:revision>3</cp:revision>
  <dcterms:created xsi:type="dcterms:W3CDTF">2025-12-10T11:41:54Z</dcterms:created>
  <dcterms:modified xsi:type="dcterms:W3CDTF">2025-12-10T12:46:02Z</dcterms:modified>
</cp:coreProperties>
</file>